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48" r:id="rId1"/>
  </p:sldMasterIdLst>
  <p:sldIdLst>
    <p:sldId id="256" r:id="rId2"/>
    <p:sldId id="288" r:id="rId3"/>
    <p:sldId id="290" r:id="rId4"/>
    <p:sldId id="257" r:id="rId5"/>
    <p:sldId id="273" r:id="rId6"/>
    <p:sldId id="274" r:id="rId7"/>
    <p:sldId id="258" r:id="rId8"/>
    <p:sldId id="275" r:id="rId9"/>
    <p:sldId id="259" r:id="rId10"/>
    <p:sldId id="276" r:id="rId11"/>
    <p:sldId id="260" r:id="rId12"/>
    <p:sldId id="277" r:id="rId13"/>
    <p:sldId id="261" r:id="rId14"/>
    <p:sldId id="278" r:id="rId15"/>
    <p:sldId id="279" r:id="rId16"/>
    <p:sldId id="280" r:id="rId17"/>
    <p:sldId id="262" r:id="rId18"/>
    <p:sldId id="281" r:id="rId19"/>
    <p:sldId id="291" r:id="rId20"/>
    <p:sldId id="263" r:id="rId21"/>
    <p:sldId id="282" r:id="rId22"/>
    <p:sldId id="283" r:id="rId23"/>
    <p:sldId id="264" r:id="rId24"/>
    <p:sldId id="284" r:id="rId25"/>
    <p:sldId id="265" r:id="rId26"/>
    <p:sldId id="266" r:id="rId27"/>
    <p:sldId id="292" r:id="rId28"/>
    <p:sldId id="289" r:id="rId29"/>
    <p:sldId id="272" r:id="rId30"/>
    <p:sldId id="294" r:id="rId31"/>
    <p:sldId id="268" r:id="rId32"/>
    <p:sldId id="269" r:id="rId33"/>
    <p:sldId id="270" r:id="rId34"/>
    <p:sldId id="285" r:id="rId35"/>
    <p:sldId id="271" r:id="rId36"/>
    <p:sldId id="293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5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ableStyles" Target="tableStyle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26AC5-ECA4-EE4A-9A27-6D790E2F5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6C854-6BC1-A242-B71E-98EBB5251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055BE-4E9C-CE4A-A5F4-DCB017272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06816-E5BC-4A40-B988-0BFAC70CD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6DBD8-35A1-C443-8310-53B7076AD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C43B5-5712-4C47-ABBD-EDF5099F0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C6CB-E78F-E542-89E1-B007E2F6F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18CFA-D06E-AB4A-80B1-8F2BCB235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D6C7A-0DA5-7E4D-85F9-ABC0E1C4A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6CD39-8ECF-6948-B430-448BAA4BE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C4FB-737B-D64D-ABF3-ED4AB5C9F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5947C4A-F6C5-1E4B-8971-B2957396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hyperlink" Target="http://www.pyrrha.me.uk/ppyr.mp3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rrha.me.uk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143000" y="762000"/>
            <a:ext cx="7010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Pyrrha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743200" y="4572000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Horace Odes I : 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No 3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90600" y="5181600"/>
            <a:ext cx="493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0" y="6027738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      Now we know the graceful question-mark is masculine – a young boy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o 4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9600" y="5334000"/>
            <a:ext cx="493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o 4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5334000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861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/>
              <a:t>                  </a:t>
            </a:r>
            <a:r>
              <a:rPr lang="en-US" sz="2200" b="1" i="1"/>
              <a:t>‘multa’ must agree with the roses – lots of them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o 5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371600" y="5867400"/>
            <a:ext cx="628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No 5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371600" y="53340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52800" y="6096000"/>
            <a:ext cx="579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the young boy is drenched …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o 5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371600" y="53340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No 5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371600" y="53340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8800" y="5657850"/>
            <a:ext cx="3505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something is going on!  We can at least move the figures closer together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NO 6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295400" y="54102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O 6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295400" y="54102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O 6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289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295400" y="5410200"/>
            <a:ext cx="62801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19600" y="838200"/>
            <a:ext cx="47244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Drenched in perfume?  Has this young lad overdone the aftershave?</a:t>
            </a:r>
          </a:p>
          <a:p>
            <a:endParaRPr lang="en-US" sz="2200" b="1" i="1"/>
          </a:p>
          <a:p>
            <a:r>
              <a:rPr lang="en-US" sz="2200" b="1" i="1"/>
              <a:t>‘puer’ is a surprising choice of word if we are looking at a love scene: a boy of under 12 (or even a slave)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4648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5181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 pitchFamily="-107" charset="0"/>
              </a:rPr>
              <a:t>Which slender boy, drenched in liquid perfume,</a:t>
            </a:r>
          </a:p>
          <a:p>
            <a:r>
              <a:rPr lang="en-US" sz="1600">
                <a:latin typeface="Times New Roman" pitchFamily="-107" charset="0"/>
              </a:rPr>
              <a:t>Presses against you amongst the many roses</a:t>
            </a:r>
          </a:p>
          <a:p>
            <a:r>
              <a:rPr lang="en-US" sz="1600">
                <a:latin typeface="Times New Roman" pitchFamily="-107" charset="0"/>
              </a:rPr>
              <a:t>In your pleasant love nest, Pyrrha?</a:t>
            </a:r>
          </a:p>
          <a:p>
            <a:r>
              <a:rPr lang="en-US" sz="1600">
                <a:latin typeface="Times New Roman" pitchFamily="-107" charset="0"/>
              </a:rPr>
              <a:t>For whom do you tie up your blonde hair</a:t>
            </a:r>
          </a:p>
          <a:p>
            <a:endParaRPr lang="en-US" sz="1600">
              <a:latin typeface="Times New Roman" pitchFamily="-107" charset="0"/>
            </a:endParaRPr>
          </a:p>
          <a:p>
            <a:endParaRPr lang="en-US" sz="1600">
              <a:latin typeface="Times New Roman" pitchFamily="-107" charset="0"/>
            </a:endParaRPr>
          </a:p>
          <a:p>
            <a:r>
              <a:rPr lang="en-US" sz="1600">
                <a:latin typeface="Times New Roman" pitchFamily="-107" charset="0"/>
              </a:rPr>
              <a:t>Simplistic in your elegance? Alas, how often will he weep, </a:t>
            </a:r>
          </a:p>
          <a:p>
            <a:r>
              <a:rPr lang="en-US" sz="1600">
                <a:latin typeface="Times New Roman" pitchFamily="-107" charset="0"/>
              </a:rPr>
              <a:t>Inexperienced, at trustworthiness and the changed fates,</a:t>
            </a:r>
          </a:p>
          <a:p>
            <a:r>
              <a:rPr lang="en-US" sz="1600">
                <a:latin typeface="Times New Roman" pitchFamily="-107" charset="0"/>
              </a:rPr>
              <a:t>And be amazed at seas,</a:t>
            </a:r>
          </a:p>
          <a:p>
            <a:r>
              <a:rPr lang="en-US" sz="1600">
                <a:latin typeface="Times New Roman" pitchFamily="-107" charset="0"/>
              </a:rPr>
              <a:t>Rough with black winds.</a:t>
            </a:r>
          </a:p>
          <a:p>
            <a:endParaRPr lang="en-US" sz="1600">
              <a:latin typeface="Times New Roman" pitchFamily="-107" charset="0"/>
            </a:endParaRPr>
          </a:p>
          <a:p>
            <a:endParaRPr lang="en-US" sz="1600">
              <a:latin typeface="Times New Roman" pitchFamily="-107" charset="0"/>
            </a:endParaRPr>
          </a:p>
          <a:p>
            <a:r>
              <a:rPr lang="en-US" sz="1600">
                <a:latin typeface="Times New Roman" pitchFamily="-107" charset="0"/>
              </a:rPr>
              <a:t>He, in naivety, is now enjoying you, his golden one.</a:t>
            </a:r>
          </a:p>
          <a:p>
            <a:r>
              <a:rPr lang="en-US" sz="1600">
                <a:latin typeface="Times New Roman" pitchFamily="-107" charset="0"/>
              </a:rPr>
              <a:t>He hopes you will always be free for him, always loving,</a:t>
            </a:r>
          </a:p>
          <a:p>
            <a:r>
              <a:rPr lang="en-US" sz="1600">
                <a:latin typeface="Times New Roman" pitchFamily="-107" charset="0"/>
              </a:rPr>
              <a:t>Unaware of the treacherous breezes!</a:t>
            </a:r>
          </a:p>
          <a:p>
            <a:r>
              <a:rPr lang="en-US" sz="1600">
                <a:latin typeface="Times New Roman" pitchFamily="-107" charset="0"/>
              </a:rPr>
              <a:t>O wretches, for whom you</a:t>
            </a:r>
          </a:p>
          <a:p>
            <a:endParaRPr lang="en-US" sz="1600">
              <a:latin typeface="Times New Roman" pitchFamily="-107" charset="0"/>
            </a:endParaRPr>
          </a:p>
          <a:p>
            <a:endParaRPr lang="en-US" sz="1600">
              <a:latin typeface="Times New Roman" pitchFamily="-107" charset="0"/>
            </a:endParaRPr>
          </a:p>
          <a:p>
            <a:r>
              <a:rPr lang="en-US" sz="1600">
                <a:latin typeface="Times New Roman" pitchFamily="-107" charset="0"/>
              </a:rPr>
              <a:t>Yet untried, gleam. As for me, </a:t>
            </a:r>
          </a:p>
          <a:p>
            <a:r>
              <a:rPr lang="en-US" sz="1600">
                <a:latin typeface="Times New Roman" pitchFamily="-107" charset="0"/>
              </a:rPr>
              <a:t>The holy wall shows, with its votive tablet,</a:t>
            </a:r>
          </a:p>
          <a:p>
            <a:r>
              <a:rPr lang="en-US" sz="1600">
                <a:latin typeface="Times New Roman" pitchFamily="-107" charset="0"/>
              </a:rPr>
              <a:t>That I have hung up my soaking wet clothes</a:t>
            </a:r>
          </a:p>
          <a:p>
            <a:r>
              <a:rPr lang="en-US" sz="1600">
                <a:latin typeface="Times New Roman" pitchFamily="-107" charset="0"/>
              </a:rPr>
              <a:t>To the powerful God of the sea.</a:t>
            </a:r>
            <a:r>
              <a:rPr lang="en-US">
                <a:latin typeface="Times New Roman" pitchFamily="-107" charset="0"/>
              </a:rPr>
              <a:t> 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1200"/>
              <a:t>                               </a:t>
            </a:r>
            <a:r>
              <a:rPr lang="en-US" sz="1200">
                <a:solidFill>
                  <a:srgbClr val="0000FF"/>
                </a:solidFill>
              </a:rPr>
              <a:t>Translation by Helen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595313"/>
            <a:ext cx="3810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600"/>
          </a:p>
          <a:p>
            <a:r>
              <a:rPr lang="en-US" sz="1600"/>
              <a:t>quis multa gracilis te puer in rosa </a:t>
            </a:r>
          </a:p>
          <a:p>
            <a:r>
              <a:rPr lang="en-US" sz="1600"/>
              <a:t>perfusus liquidis urget odoribus </a:t>
            </a:r>
          </a:p>
          <a:p>
            <a:r>
              <a:rPr lang="en-US" sz="1600"/>
              <a:t>     grato, Pyrrha, sub antro? </a:t>
            </a:r>
          </a:p>
          <a:p>
            <a:r>
              <a:rPr lang="en-US" sz="1600"/>
              <a:t>     cui flavam religas comam,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simplex munditiis? heu quotiens fidem </a:t>
            </a:r>
          </a:p>
          <a:p>
            <a:r>
              <a:rPr lang="en-US" sz="1600"/>
              <a:t>mutatosque deos flebit et aspera </a:t>
            </a:r>
          </a:p>
          <a:p>
            <a:r>
              <a:rPr lang="en-US" sz="1600"/>
              <a:t>     nigris aequora ventis </a:t>
            </a:r>
          </a:p>
          <a:p>
            <a:r>
              <a:rPr lang="en-US" sz="1600"/>
              <a:t>     emirabitur insolens,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qui nunc te fruitur credulus aurea, </a:t>
            </a:r>
          </a:p>
          <a:p>
            <a:r>
              <a:rPr lang="en-US" sz="1600"/>
              <a:t>qui semper vacuam, semper amabilem    </a:t>
            </a:r>
          </a:p>
          <a:p>
            <a:r>
              <a:rPr lang="en-US" sz="1600"/>
              <a:t>     sperat, nescius aurae </a:t>
            </a:r>
          </a:p>
          <a:p>
            <a:r>
              <a:rPr lang="en-US" sz="1600"/>
              <a:t>     fallacis. miseri, quibus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intemptata nites. me tabula sacer </a:t>
            </a:r>
          </a:p>
          <a:p>
            <a:r>
              <a:rPr lang="en-US" sz="1600"/>
              <a:t>votiva paries indicat uvida </a:t>
            </a:r>
          </a:p>
          <a:p>
            <a:r>
              <a:rPr lang="en-US" sz="1600"/>
              <a:t>      suspendisse potenti </a:t>
            </a:r>
          </a:p>
          <a:p>
            <a:r>
              <a:rPr lang="en-US" sz="1600"/>
              <a:t>     vestimenta maris deo.  </a:t>
            </a:r>
          </a:p>
          <a:p>
            <a:endParaRPr lang="en-US" sz="1600"/>
          </a:p>
          <a:p>
            <a:endParaRPr lang="en-US" sz="1600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Horace Odes I : </a:t>
            </a:r>
            <a:r>
              <a:rPr lang="en-US" sz="2000">
                <a:solidFill>
                  <a:srgbClr val="0000FF"/>
                </a:solidFill>
              </a:rPr>
              <a:t>5 </a:t>
            </a:r>
            <a:r>
              <a:rPr lang="en-US">
                <a:solidFill>
                  <a:srgbClr val="0000FF"/>
                </a:solidFill>
              </a:rPr>
              <a:t>       read by Helen and Sophia on  </a:t>
            </a:r>
            <a:r>
              <a:rPr lang="en-US">
                <a:solidFill>
                  <a:srgbClr val="0000FF"/>
                </a:solidFill>
                <a:hlinkClick r:id="rId3"/>
              </a:rPr>
              <a:t>www.pyrrha.me.uk</a:t>
            </a:r>
            <a:endParaRPr lang="en-US" sz="14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</a:rPr>
              <a:t>							              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o 7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19200" y="51816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o 7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19200" y="51816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r>
              <a:rPr lang="en-US" sz="3600"/>
              <a:t>grato,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o 7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219200" y="51816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r>
              <a:rPr lang="en-US" sz="3600"/>
              <a:t>grato, Pyrrha,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64008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/>
              <a:t>       The second person has a name!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o 8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13"/>
            <a:ext cx="6858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51054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r>
              <a:rPr lang="en-US" sz="3600"/>
              <a:t>grato, Pyrrha,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o 8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13"/>
            <a:ext cx="6858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838200" y="51054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r>
              <a:rPr lang="en-US" sz="3600"/>
              <a:t>grato, Pyrrha, sub antro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34000" y="6027738"/>
            <a:ext cx="381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/>
              <a:t>‘grato’ refers to a little cave</a:t>
            </a:r>
          </a:p>
          <a:p>
            <a:r>
              <a:rPr lang="en-US" b="1" i="1"/>
              <a:t>          (or recessed bed?)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20.jpg 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17463"/>
            <a:ext cx="685958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38200" y="5118100"/>
            <a:ext cx="62801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 puer in rosa</a:t>
            </a:r>
          </a:p>
          <a:p>
            <a:r>
              <a:rPr lang="en-US" sz="3600"/>
              <a:t>perfusus liquidis urget odoribus</a:t>
            </a:r>
          </a:p>
          <a:p>
            <a:r>
              <a:rPr lang="en-US" sz="3600"/>
              <a:t>grato, Pyrrha, sub antro.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20.jpg 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17463"/>
            <a:ext cx="685958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304800" y="1219200"/>
            <a:ext cx="8610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1"/>
              <a:t>A reading of the whole poem gives an interesting character-study of Pyrrha, more insight into the </a:t>
            </a:r>
            <a:r>
              <a:rPr lang="en-US" sz="3600" b="1" i="1"/>
              <a:t>puer’s </a:t>
            </a:r>
            <a:r>
              <a:rPr lang="en-US" sz="3600" b="1"/>
              <a:t>situation and a humorous view of Horace’s own view of love, which some commentators like to see as autobiographical.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20.jpg 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4648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191000" y="762000"/>
            <a:ext cx="5181600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Which slender boy, drenched in liquid perfume,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Presses against you amongst the many roses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In your pleasant love nest, Pyrrha?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For whom do you tie up your blonde hair</a:t>
            </a: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Simplistic in your elegance? Alas, how often will he weep, 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Inexperienced, at trustworthiness and the changed fates,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And be amazed at seas,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Rough with black winds.</a:t>
            </a: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He, in naivety, is now enjoying you, his golden one.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He hopes you will always be free for him, always loving,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Unaware of the treacherous breezes!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O wretches, for whom you</a:t>
            </a: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endParaRPr lang="en-US" sz="1600">
              <a:latin typeface="Times New Roman" pitchFamily="-107" charset="0"/>
              <a:ea typeface="SimSun" pitchFamily="2" charset="-122"/>
              <a:cs typeface="SimSun" pitchFamily="2" charset="-122"/>
            </a:endParaRP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Yet untried, gleam. As for me, 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The holy wall shows, with its votive tablet,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That I have hung up my soaking wet clothes</a:t>
            </a:r>
          </a:p>
          <a:p>
            <a:r>
              <a:rPr lang="en-US" sz="1600">
                <a:latin typeface="Times New Roman" pitchFamily="-107" charset="0"/>
                <a:ea typeface="SimSun" pitchFamily="2" charset="-122"/>
                <a:cs typeface="SimSun" pitchFamily="2" charset="-122"/>
              </a:rPr>
              <a:t>To the powerful God of the sea.</a:t>
            </a:r>
            <a:r>
              <a:rPr lang="en-US">
                <a:latin typeface="Times New Roman" pitchFamily="-107" charset="0"/>
                <a:ea typeface="SimSun" pitchFamily="2" charset="-122"/>
                <a:cs typeface="SimSun" pitchFamily="2" charset="-122"/>
              </a:rPr>
              <a:t> </a:t>
            </a:r>
            <a:endParaRPr lang="en-US" sz="2000"/>
          </a:p>
          <a:p>
            <a:pPr>
              <a:spcBef>
                <a:spcPct val="50000"/>
              </a:spcBef>
            </a:pPr>
            <a:r>
              <a:rPr lang="en-US" sz="1200"/>
              <a:t>                               </a:t>
            </a:r>
            <a:r>
              <a:rPr lang="en-US" sz="1200">
                <a:solidFill>
                  <a:srgbClr val="0000FF"/>
                </a:solidFill>
              </a:rPr>
              <a:t>Translation by Helen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95313"/>
            <a:ext cx="3810000" cy="67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1600"/>
          </a:p>
          <a:p>
            <a:r>
              <a:rPr lang="en-US" sz="1600"/>
              <a:t>quis multa gracilis te puer in rosa </a:t>
            </a:r>
          </a:p>
          <a:p>
            <a:r>
              <a:rPr lang="en-US" sz="1600"/>
              <a:t>perfusus liquidis urget odoribus </a:t>
            </a:r>
          </a:p>
          <a:p>
            <a:r>
              <a:rPr lang="en-US" sz="1600"/>
              <a:t>     grato, Pyrrha, sub antro? </a:t>
            </a:r>
          </a:p>
          <a:p>
            <a:r>
              <a:rPr lang="en-US" sz="1600"/>
              <a:t>     cui flavam religas comam,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simplex munditiis? heu quotiens fidem </a:t>
            </a:r>
          </a:p>
          <a:p>
            <a:r>
              <a:rPr lang="en-US" sz="1600"/>
              <a:t>mutatosque deos flebit et aspera </a:t>
            </a:r>
          </a:p>
          <a:p>
            <a:r>
              <a:rPr lang="en-US" sz="1600"/>
              <a:t>     nigris aequora ventis </a:t>
            </a:r>
          </a:p>
          <a:p>
            <a:r>
              <a:rPr lang="en-US" sz="1600"/>
              <a:t>     emirabitur insolens,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qui nunc te fruitur credulus aurea, </a:t>
            </a:r>
          </a:p>
          <a:p>
            <a:r>
              <a:rPr lang="en-US" sz="1600"/>
              <a:t>qui semper vacuam, semper amabilem    </a:t>
            </a:r>
          </a:p>
          <a:p>
            <a:r>
              <a:rPr lang="en-US" sz="1600"/>
              <a:t>     sperat, nescius aurae </a:t>
            </a:r>
          </a:p>
          <a:p>
            <a:r>
              <a:rPr lang="en-US" sz="1600"/>
              <a:t>     fallacis. miseri, quibus </a:t>
            </a:r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intemptata nites. me tabula sacer </a:t>
            </a:r>
          </a:p>
          <a:p>
            <a:r>
              <a:rPr lang="en-US" sz="1600"/>
              <a:t>votiva paries indicat uvida </a:t>
            </a:r>
          </a:p>
          <a:p>
            <a:r>
              <a:rPr lang="en-US" sz="1600"/>
              <a:t>      suspendisse potenti </a:t>
            </a:r>
          </a:p>
          <a:p>
            <a:r>
              <a:rPr lang="en-US" sz="1600"/>
              <a:t>     vestimenta maris deo.  </a:t>
            </a:r>
          </a:p>
          <a:p>
            <a:endParaRPr lang="en-US" sz="1600"/>
          </a:p>
          <a:p>
            <a:endParaRPr lang="en-US" sz="1600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447800" y="1524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Horace Odes I : </a:t>
            </a:r>
            <a:r>
              <a:rPr lang="en-US" sz="2000">
                <a:solidFill>
                  <a:srgbClr val="0000FF"/>
                </a:solidFill>
              </a:rPr>
              <a:t>5 </a:t>
            </a:r>
            <a:r>
              <a:rPr lang="en-US">
                <a:solidFill>
                  <a:srgbClr val="0000FF"/>
                </a:solidFill>
              </a:rPr>
              <a:t>       </a:t>
            </a:r>
            <a:endParaRPr lang="en-US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505200" y="640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026"/>
          <p:cNvSpPr txBox="1">
            <a:spLocks noChangeArrowheads="1"/>
          </p:cNvSpPr>
          <p:nvPr/>
        </p:nvSpPr>
        <p:spPr bwMode="auto">
          <a:xfrm>
            <a:off x="381000" y="533400"/>
            <a:ext cx="845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quis multa gracilis te puer in rosa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perfusus liquidis urget odoribus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grato, Pyrrha, sub antro?</a:t>
            </a: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381000" y="4191000"/>
            <a:ext cx="8763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/>
              <a:t>Now look at the words in the first three lines:</a:t>
            </a:r>
          </a:p>
          <a:p>
            <a:endParaRPr lang="en-US" b="1" i="1"/>
          </a:p>
          <a:p>
            <a:r>
              <a:rPr lang="en-US" b="1" i="1"/>
              <a:t>Who is the most important person, and where are the words</a:t>
            </a:r>
          </a:p>
          <a:p>
            <a:r>
              <a:rPr lang="en-US" b="1" i="1"/>
              <a:t>      describing this person positioned?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26"/>
          <p:cNvSpPr txBox="1">
            <a:spLocks noChangeArrowheads="1"/>
          </p:cNvSpPr>
          <p:nvPr/>
        </p:nvSpPr>
        <p:spPr bwMode="auto">
          <a:xfrm>
            <a:off x="381000" y="1371600"/>
            <a:ext cx="84582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quis multa gracilis te puer in rosa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perfusus liquidis urget odoribus</a:t>
            </a:r>
          </a:p>
          <a:p>
            <a:pPr algn="ctr">
              <a:spcBef>
                <a:spcPct val="50000"/>
              </a:spcBef>
            </a:pPr>
            <a:r>
              <a:rPr lang="en-US" sz="4400"/>
              <a:t>grato, Pyrrha, sub antro?</a:t>
            </a:r>
            <a:endParaRPr lang="en-US" sz="660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52400" y="4648200"/>
            <a:ext cx="8839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i="1"/>
              <a:t>See how the picture builds up as we look at the</a:t>
            </a:r>
          </a:p>
          <a:p>
            <a:r>
              <a:rPr lang="en-US" sz="3200" b="1" i="1"/>
              <a:t>                                                    words one at a time.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yrrha &amp; words.jpg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28600" y="57150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i="1"/>
              <a:t>                    And where is the puer in relation to Pyrrha? </a:t>
            </a:r>
          </a:p>
          <a:p>
            <a:r>
              <a:rPr lang="en-US" b="1" i="1"/>
              <a:t>                                           - in the poem as well as in the picture?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eople &amp; Words - No Flowers.jpg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ictures &amp; Words - No Arch.jpg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ictures &amp; Words.jpg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ictures &amp; Words.jpg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14600" y="5943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7108" name="Picture 4" descr="perfusus.jpg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6019800"/>
            <a:ext cx="317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20.jpg 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413" y="17463"/>
            <a:ext cx="6859587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62484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The positioning of the words illustrates the scene – concrete poetry!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  <a:p>
            <a:r>
              <a:rPr lang="en-US"/>
              <a:t>                         </a:t>
            </a:r>
            <a:r>
              <a:rPr lang="en-US" sz="3600" b="1" i="1"/>
              <a:t>Horace: Ars Poetica </a:t>
            </a:r>
          </a:p>
          <a:p>
            <a:endParaRPr lang="en-US" i="1"/>
          </a:p>
          <a:p>
            <a:r>
              <a:rPr lang="en-US" i="1"/>
              <a:t>line 361   	UT PICTURA POESIS</a:t>
            </a:r>
          </a:p>
          <a:p>
            <a:r>
              <a:rPr lang="en-US" i="1"/>
              <a:t>                              </a:t>
            </a:r>
            <a:r>
              <a:rPr lang="en-US"/>
              <a:t>Poetry is like a picture ….  </a:t>
            </a:r>
          </a:p>
          <a:p>
            <a:endParaRPr lang="en-US"/>
          </a:p>
          <a:p>
            <a:r>
              <a:rPr lang="en-US" i="1"/>
              <a:t>line 242  	TANTUM SERIES IUNCTURAQUE POLLET</a:t>
            </a:r>
          </a:p>
          <a:p>
            <a:r>
              <a:rPr lang="en-US"/>
              <a:t>		     Word-order and positioning has such great power</a:t>
            </a:r>
            <a:r>
              <a:rPr lang="en-US" i="1"/>
              <a:t> </a:t>
            </a:r>
            <a:endParaRPr lang="en-US"/>
          </a:p>
          <a:p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657600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Pictorial approach to Latin poetry devised by Anne Dicks, creator of “Pyrrha’s Roman Pages”  </a:t>
            </a:r>
            <a:r>
              <a:rPr lang="en-US" b="1">
                <a:hlinkClick r:id="rId2"/>
              </a:rPr>
              <a:t>www.pyrrha.me.uk</a:t>
            </a:r>
            <a:r>
              <a:rPr lang="en-US" b="1"/>
              <a:t>  </a:t>
            </a:r>
          </a:p>
          <a:p>
            <a:endParaRPr lang="en-US"/>
          </a:p>
          <a:p>
            <a:endParaRPr lang="en-US"/>
          </a:p>
          <a:p>
            <a:r>
              <a:rPr lang="en-US" b="1"/>
              <a:t>Original art work by Di Lorriman.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Question Mark.jpg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219200" y="52578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quis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5943600"/>
            <a:ext cx="8077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         So we know the first sentence is a question: who is the subject?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Question Mark.jpg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990600" y="5410200"/>
            <a:ext cx="210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 descr="Question Mark.jpg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990600" y="5410200"/>
            <a:ext cx="356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019800"/>
            <a:ext cx="8763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       ‘gracilis’ agrees with ‘quis’ – so we have a graceful question-mark!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o 2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13"/>
            <a:ext cx="6858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762000" y="49530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 2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6513"/>
            <a:ext cx="6858000" cy="682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62000" y="4953000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5791200"/>
            <a:ext cx="868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200" b="1" i="1"/>
              <a:t>        Another person is introduced – but we don’t know the sex of either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o 3.jpg                                                       00178BDE Hard Disc                      BC3D5E2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90600" y="5181600"/>
            <a:ext cx="400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/>
              <a:t>quis multa gracilis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1157</Words>
  <Application>Microsoft Macintosh PowerPoint</Application>
  <PresentationFormat>On-screen Show (4:3)</PresentationFormat>
  <Paragraphs>179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</vt:lpstr>
      <vt:lpstr>ＭＳ Ｐゴシック</vt:lpstr>
      <vt:lpstr>Arial</vt:lpstr>
      <vt:lpstr>Calibri</vt:lpstr>
      <vt:lpstr>Times New Roman</vt:lpstr>
      <vt:lpstr>SimSun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37</cp:revision>
  <dcterms:created xsi:type="dcterms:W3CDTF">2012-08-22T09:16:38Z</dcterms:created>
  <dcterms:modified xsi:type="dcterms:W3CDTF">2012-08-22T09:16:52Z</dcterms:modified>
</cp:coreProperties>
</file>